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62" r:id="rId4"/>
    <p:sldId id="263" r:id="rId5"/>
    <p:sldId id="264" r:id="rId6"/>
    <p:sldId id="297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4" r:id="rId18"/>
    <p:sldId id="307" r:id="rId19"/>
    <p:sldId id="308" r:id="rId20"/>
    <p:sldId id="309" r:id="rId21"/>
    <p:sldId id="29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85520" autoAdjust="0"/>
  </p:normalViewPr>
  <p:slideViewPr>
    <p:cSldViewPr>
      <p:cViewPr>
        <p:scale>
          <a:sx n="74" d="100"/>
          <a:sy n="74" d="100"/>
        </p:scale>
        <p:origin x="-37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2D56B-13B0-4B2E-B331-E5FCB272C7A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CE790-927E-4C7B-9087-4B4F536ABBD2}">
      <dgm:prSet phldrT="[Текст]" custT="1"/>
      <dgm:spPr/>
      <dgm:t>
        <a:bodyPr/>
        <a:lstStyle/>
        <a:p>
          <a:r>
            <a:rPr lang="ru-RU" sz="2000" dirty="0" smtClean="0"/>
            <a:t>Одна комплексная услуга</a:t>
          </a:r>
        </a:p>
        <a:p>
          <a:r>
            <a:rPr lang="ru-RU" sz="1800" dirty="0" smtClean="0"/>
            <a:t>«Содержание детей в дошкольных учреждениях с»</a:t>
          </a:r>
          <a:endParaRPr lang="ru-RU" sz="1800" dirty="0"/>
        </a:p>
      </dgm:t>
    </dgm:pt>
    <dgm:pt modelId="{DD60CAC5-1CAA-4F0D-A6B4-4D67277EA60C}" type="parTrans" cxnId="{7637F856-9412-4972-A2F1-1BB381F669A3}">
      <dgm:prSet/>
      <dgm:spPr/>
      <dgm:t>
        <a:bodyPr/>
        <a:lstStyle/>
        <a:p>
          <a:endParaRPr lang="ru-RU"/>
        </a:p>
      </dgm:t>
    </dgm:pt>
    <dgm:pt modelId="{8BD3191F-2570-44E1-84E8-73EAFD6E53B3}" type="sibTrans" cxnId="{7637F856-9412-4972-A2F1-1BB381F669A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1793FA22-9A30-48E8-B96B-A9547BC69241}">
      <dgm:prSet phldrT="[Текст]" custT="1"/>
      <dgm:spPr/>
      <dgm:t>
        <a:bodyPr/>
        <a:lstStyle/>
        <a:p>
          <a:r>
            <a:rPr lang="ru-RU" sz="2000" dirty="0" smtClean="0"/>
            <a:t>«Содержание детей </a:t>
          </a:r>
        </a:p>
        <a:p>
          <a:r>
            <a:rPr lang="ru-RU" sz="2000" dirty="0" smtClean="0"/>
            <a:t>(присмотр и уход за детьми)»</a:t>
          </a:r>
          <a:endParaRPr lang="ru-RU" sz="2000" dirty="0"/>
        </a:p>
      </dgm:t>
    </dgm:pt>
    <dgm:pt modelId="{9E6FE8BB-7E50-49F1-A625-3AF81CBDCA3C}" type="parTrans" cxnId="{35558156-E236-4C5C-B301-13B7E51400CE}">
      <dgm:prSet/>
      <dgm:spPr/>
      <dgm:t>
        <a:bodyPr/>
        <a:lstStyle/>
        <a:p>
          <a:endParaRPr lang="ru-RU"/>
        </a:p>
      </dgm:t>
    </dgm:pt>
    <dgm:pt modelId="{C5DC9297-53C4-4034-924A-4720E626BE74}" type="sibTrans" cxnId="{35558156-E236-4C5C-B301-13B7E51400CE}">
      <dgm:prSet/>
      <dgm:spPr/>
      <dgm:t>
        <a:bodyPr/>
        <a:lstStyle/>
        <a:p>
          <a:endParaRPr lang="ru-RU"/>
        </a:p>
      </dgm:t>
    </dgm:pt>
    <dgm:pt modelId="{D232F3EB-B093-46E4-9D8E-09BCA953F8EF}">
      <dgm:prSet phldrT="[Текст]" custT="1"/>
      <dgm:spPr/>
      <dgm:t>
        <a:bodyPr/>
        <a:lstStyle/>
        <a:p>
          <a:r>
            <a:rPr lang="ru-RU" sz="2000" dirty="0" smtClean="0"/>
            <a:t>«Предоставлением общедоступного бесплатного дошкольного образования»</a:t>
          </a:r>
          <a:endParaRPr lang="ru-RU" sz="2000" dirty="0"/>
        </a:p>
      </dgm:t>
    </dgm:pt>
    <dgm:pt modelId="{D2648E17-60B6-4E6D-8991-9BF0633DED84}" type="parTrans" cxnId="{8BFC6758-B9B8-4903-873E-F9066766F8BF}">
      <dgm:prSet/>
      <dgm:spPr/>
      <dgm:t>
        <a:bodyPr/>
        <a:lstStyle/>
        <a:p>
          <a:endParaRPr lang="ru-RU"/>
        </a:p>
      </dgm:t>
    </dgm:pt>
    <dgm:pt modelId="{A272610A-4442-40B5-A846-1F25C07D5A8D}" type="sibTrans" cxnId="{8BFC6758-B9B8-4903-873E-F9066766F8BF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8B7F1E7B-B7B8-4BD0-9D81-E2640437B540}" type="pres">
      <dgm:prSet presAssocID="{B9D2D56B-13B0-4B2E-B331-E5FCB272C7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D1A3BC-CA67-4DFD-B2A5-99B63FBA4E2C}" type="pres">
      <dgm:prSet presAssocID="{585CE790-927E-4C7B-9087-4B4F536ABBD2}" presName="node" presStyleLbl="node1" presStyleIdx="0" presStyleCnt="3" custScaleX="289675" custRadScaleRad="98482" custRadScaleInc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401F6-AA09-48A9-AB78-312AEE881D15}" type="pres">
      <dgm:prSet presAssocID="{8BD3191F-2570-44E1-84E8-73EAFD6E53B3}" presName="sibTrans" presStyleLbl="sibTrans2D1" presStyleIdx="0" presStyleCnt="3" custAng="18900000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4FA28F9D-6B58-4F0A-9EE4-EF871195A792}" type="pres">
      <dgm:prSet presAssocID="{8BD3191F-2570-44E1-84E8-73EAFD6E53B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C36320D-1831-49E8-97E9-285A2BCE5574}" type="pres">
      <dgm:prSet presAssocID="{1793FA22-9A30-48E8-B96B-A9547BC69241}" presName="node" presStyleLbl="node1" presStyleIdx="1" presStyleCnt="3" custScaleX="200377" custRadScaleRad="115885" custRadScaleInc="-44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05B0B-476A-46D6-A573-E8061458C40F}" type="pres">
      <dgm:prSet presAssocID="{C5DC9297-53C4-4034-924A-4720E626BE74}" presName="sibTrans" presStyleLbl="sibTrans2D1" presStyleIdx="1" presStyleCnt="3" custLinFactY="100000" custLinFactNeighborX="-19075" custLinFactNeighborY="135119"/>
      <dgm:spPr>
        <a:prstGeom prst="star4">
          <a:avLst/>
        </a:prstGeom>
      </dgm:spPr>
      <dgm:t>
        <a:bodyPr/>
        <a:lstStyle/>
        <a:p>
          <a:endParaRPr lang="ru-RU"/>
        </a:p>
      </dgm:t>
    </dgm:pt>
    <dgm:pt modelId="{AE67EB97-6061-4931-A9E5-71CDFAED367A}" type="pres">
      <dgm:prSet presAssocID="{C5DC9297-53C4-4034-924A-4720E626BE7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47A487C-60DD-4034-8B0A-076D071B9810}" type="pres">
      <dgm:prSet presAssocID="{D232F3EB-B093-46E4-9D8E-09BCA953F8EF}" presName="node" presStyleLbl="node1" presStyleIdx="2" presStyleCnt="3" custScaleX="194211" custScaleY="94992" custRadScaleRad="104895" custRadScaleInc="4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EDC0B-82B0-430D-B732-A8DE05CCF06F}" type="pres">
      <dgm:prSet presAssocID="{A272610A-4442-40B5-A846-1F25C07D5A8D}" presName="sibTrans" presStyleLbl="sibTrans2D1" presStyleIdx="2" presStyleCnt="3" custAng="2700000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85FA9D5E-7F69-44A5-B654-FD3160853600}" type="pres">
      <dgm:prSet presAssocID="{A272610A-4442-40B5-A846-1F25C07D5A8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5558156-E236-4C5C-B301-13B7E51400CE}" srcId="{B9D2D56B-13B0-4B2E-B331-E5FCB272C7A7}" destId="{1793FA22-9A30-48E8-B96B-A9547BC69241}" srcOrd="1" destOrd="0" parTransId="{9E6FE8BB-7E50-49F1-A625-3AF81CBDCA3C}" sibTransId="{C5DC9297-53C4-4034-924A-4720E626BE74}"/>
    <dgm:cxn modelId="{56688317-1A79-4198-83FC-8C8C6083AA07}" type="presOf" srcId="{585CE790-927E-4C7B-9087-4B4F536ABBD2}" destId="{55D1A3BC-CA67-4DFD-B2A5-99B63FBA4E2C}" srcOrd="0" destOrd="0" presId="urn:microsoft.com/office/officeart/2005/8/layout/cycle7"/>
    <dgm:cxn modelId="{9FF356DC-A5F9-4343-A1B6-97D361D5A017}" type="presOf" srcId="{A272610A-4442-40B5-A846-1F25C07D5A8D}" destId="{B1DEDC0B-82B0-430D-B732-A8DE05CCF06F}" srcOrd="0" destOrd="0" presId="urn:microsoft.com/office/officeart/2005/8/layout/cycle7"/>
    <dgm:cxn modelId="{3083EDD6-3583-4A08-8FB2-9829BA646443}" type="presOf" srcId="{C5DC9297-53C4-4034-924A-4720E626BE74}" destId="{CAB05B0B-476A-46D6-A573-E8061458C40F}" srcOrd="0" destOrd="0" presId="urn:microsoft.com/office/officeart/2005/8/layout/cycle7"/>
    <dgm:cxn modelId="{2B109C2B-CB41-488D-B613-95CA1A521D27}" type="presOf" srcId="{8BD3191F-2570-44E1-84E8-73EAFD6E53B3}" destId="{4FA28F9D-6B58-4F0A-9EE4-EF871195A792}" srcOrd="1" destOrd="0" presId="urn:microsoft.com/office/officeart/2005/8/layout/cycle7"/>
    <dgm:cxn modelId="{0AEB6804-1765-4ABF-80FA-0D73A194088A}" type="presOf" srcId="{C5DC9297-53C4-4034-924A-4720E626BE74}" destId="{AE67EB97-6061-4931-A9E5-71CDFAED367A}" srcOrd="1" destOrd="0" presId="urn:microsoft.com/office/officeart/2005/8/layout/cycle7"/>
    <dgm:cxn modelId="{5ACB6D09-5A86-450A-8043-B7ACC72390C6}" type="presOf" srcId="{D232F3EB-B093-46E4-9D8E-09BCA953F8EF}" destId="{147A487C-60DD-4034-8B0A-076D071B9810}" srcOrd="0" destOrd="0" presId="urn:microsoft.com/office/officeart/2005/8/layout/cycle7"/>
    <dgm:cxn modelId="{A140ECB9-24D4-4607-8F0B-B7629BE65C13}" type="presOf" srcId="{1793FA22-9A30-48E8-B96B-A9547BC69241}" destId="{0C36320D-1831-49E8-97E9-285A2BCE5574}" srcOrd="0" destOrd="0" presId="urn:microsoft.com/office/officeart/2005/8/layout/cycle7"/>
    <dgm:cxn modelId="{F9235EAB-3666-444F-B910-0954EE8C007C}" type="presOf" srcId="{A272610A-4442-40B5-A846-1F25C07D5A8D}" destId="{85FA9D5E-7F69-44A5-B654-FD3160853600}" srcOrd="1" destOrd="0" presId="urn:microsoft.com/office/officeart/2005/8/layout/cycle7"/>
    <dgm:cxn modelId="{7637F856-9412-4972-A2F1-1BB381F669A3}" srcId="{B9D2D56B-13B0-4B2E-B331-E5FCB272C7A7}" destId="{585CE790-927E-4C7B-9087-4B4F536ABBD2}" srcOrd="0" destOrd="0" parTransId="{DD60CAC5-1CAA-4F0D-A6B4-4D67277EA60C}" sibTransId="{8BD3191F-2570-44E1-84E8-73EAFD6E53B3}"/>
    <dgm:cxn modelId="{FEC68345-1BEE-4CB9-8303-1C8B2A995AA0}" type="presOf" srcId="{B9D2D56B-13B0-4B2E-B331-E5FCB272C7A7}" destId="{8B7F1E7B-B7B8-4BD0-9D81-E2640437B540}" srcOrd="0" destOrd="0" presId="urn:microsoft.com/office/officeart/2005/8/layout/cycle7"/>
    <dgm:cxn modelId="{7048E295-F1EF-4E49-AEB3-01F5FEAB2786}" type="presOf" srcId="{8BD3191F-2570-44E1-84E8-73EAFD6E53B3}" destId="{539401F6-AA09-48A9-AB78-312AEE881D15}" srcOrd="0" destOrd="0" presId="urn:microsoft.com/office/officeart/2005/8/layout/cycle7"/>
    <dgm:cxn modelId="{8BFC6758-B9B8-4903-873E-F9066766F8BF}" srcId="{B9D2D56B-13B0-4B2E-B331-E5FCB272C7A7}" destId="{D232F3EB-B093-46E4-9D8E-09BCA953F8EF}" srcOrd="2" destOrd="0" parTransId="{D2648E17-60B6-4E6D-8991-9BF0633DED84}" sibTransId="{A272610A-4442-40B5-A846-1F25C07D5A8D}"/>
    <dgm:cxn modelId="{A7908D0E-9185-4723-AD47-9C955BA2A66B}" type="presParOf" srcId="{8B7F1E7B-B7B8-4BD0-9D81-E2640437B540}" destId="{55D1A3BC-CA67-4DFD-B2A5-99B63FBA4E2C}" srcOrd="0" destOrd="0" presId="urn:microsoft.com/office/officeart/2005/8/layout/cycle7"/>
    <dgm:cxn modelId="{F32A2F30-A012-4895-BF05-A9D03D34472C}" type="presParOf" srcId="{8B7F1E7B-B7B8-4BD0-9D81-E2640437B540}" destId="{539401F6-AA09-48A9-AB78-312AEE881D15}" srcOrd="1" destOrd="0" presId="urn:microsoft.com/office/officeart/2005/8/layout/cycle7"/>
    <dgm:cxn modelId="{E37731C9-9B19-474E-B7C7-8EF3F0B65EB4}" type="presParOf" srcId="{539401F6-AA09-48A9-AB78-312AEE881D15}" destId="{4FA28F9D-6B58-4F0A-9EE4-EF871195A792}" srcOrd="0" destOrd="0" presId="urn:microsoft.com/office/officeart/2005/8/layout/cycle7"/>
    <dgm:cxn modelId="{07F34A32-E065-45E8-8640-5F285154C556}" type="presParOf" srcId="{8B7F1E7B-B7B8-4BD0-9D81-E2640437B540}" destId="{0C36320D-1831-49E8-97E9-285A2BCE5574}" srcOrd="2" destOrd="0" presId="urn:microsoft.com/office/officeart/2005/8/layout/cycle7"/>
    <dgm:cxn modelId="{7D4D8ED6-2C33-4439-BA7F-F957FD658271}" type="presParOf" srcId="{8B7F1E7B-B7B8-4BD0-9D81-E2640437B540}" destId="{CAB05B0B-476A-46D6-A573-E8061458C40F}" srcOrd="3" destOrd="0" presId="urn:microsoft.com/office/officeart/2005/8/layout/cycle7"/>
    <dgm:cxn modelId="{20F6EDA9-4049-44D3-899D-46603C760876}" type="presParOf" srcId="{CAB05B0B-476A-46D6-A573-E8061458C40F}" destId="{AE67EB97-6061-4931-A9E5-71CDFAED367A}" srcOrd="0" destOrd="0" presId="urn:microsoft.com/office/officeart/2005/8/layout/cycle7"/>
    <dgm:cxn modelId="{856F0976-0564-47A6-BBCF-B823AD9AF33C}" type="presParOf" srcId="{8B7F1E7B-B7B8-4BD0-9D81-E2640437B540}" destId="{147A487C-60DD-4034-8B0A-076D071B9810}" srcOrd="4" destOrd="0" presId="urn:microsoft.com/office/officeart/2005/8/layout/cycle7"/>
    <dgm:cxn modelId="{7624E649-0C3E-49F8-8093-3F22A2A78D3D}" type="presParOf" srcId="{8B7F1E7B-B7B8-4BD0-9D81-E2640437B540}" destId="{B1DEDC0B-82B0-430D-B732-A8DE05CCF06F}" srcOrd="5" destOrd="0" presId="urn:microsoft.com/office/officeart/2005/8/layout/cycle7"/>
    <dgm:cxn modelId="{5CEA9CE9-9CFD-4222-B562-4AEFD624E562}" type="presParOf" srcId="{B1DEDC0B-82B0-430D-B732-A8DE05CCF06F}" destId="{85FA9D5E-7F69-44A5-B654-FD316085360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1A3BC-CA67-4DFD-B2A5-99B63FBA4E2C}">
      <dsp:nvSpPr>
        <dsp:cNvPr id="0" name=""/>
        <dsp:cNvSpPr/>
      </dsp:nvSpPr>
      <dsp:spPr>
        <a:xfrm>
          <a:off x="1362795" y="31329"/>
          <a:ext cx="6100507" cy="10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Одна комплексная услуга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«Содержание детей в дошкольных учреждениях с»</a:t>
          </a:r>
          <a:endParaRPr lang="ru-RU" sz="1800" kern="1200" dirty="0"/>
        </a:p>
      </dsp:txBody>
      <dsp:txXfrm>
        <a:off x="1393636" y="62170"/>
        <a:ext cx="6038825" cy="991309"/>
      </dsp:txXfrm>
    </dsp:sp>
    <dsp:sp modelId="{539401F6-AA09-48A9-AB78-312AEE881D15}">
      <dsp:nvSpPr>
        <dsp:cNvPr id="0" name=""/>
        <dsp:cNvSpPr/>
      </dsp:nvSpPr>
      <dsp:spPr>
        <a:xfrm rot="21423689">
          <a:off x="5476154" y="1429462"/>
          <a:ext cx="214150" cy="36854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accent1">
                <a:lumMod val="75000"/>
              </a:schemeClr>
            </a:solidFill>
          </a:endParaRPr>
        </a:p>
      </dsp:txBody>
      <dsp:txXfrm>
        <a:off x="5540399" y="1503171"/>
        <a:ext cx="85660" cy="221129"/>
      </dsp:txXfrm>
    </dsp:sp>
    <dsp:sp modelId="{0C36320D-1831-49E8-97E9-285A2BCE5574}">
      <dsp:nvSpPr>
        <dsp:cNvPr id="0" name=""/>
        <dsp:cNvSpPr/>
      </dsp:nvSpPr>
      <dsp:spPr>
        <a:xfrm>
          <a:off x="4643457" y="2143151"/>
          <a:ext cx="4219906" cy="1052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«Содержание детей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(присмотр и уход за детьми)»</a:t>
          </a:r>
          <a:endParaRPr lang="ru-RU" sz="2000" kern="1200" dirty="0"/>
        </a:p>
      </dsp:txBody>
      <dsp:txXfrm>
        <a:off x="4674298" y="2173992"/>
        <a:ext cx="4158224" cy="991309"/>
      </dsp:txXfrm>
    </dsp:sp>
    <dsp:sp modelId="{CAB05B0B-476A-46D6-A573-E8061458C40F}">
      <dsp:nvSpPr>
        <dsp:cNvPr id="0" name=""/>
        <dsp:cNvSpPr/>
      </dsp:nvSpPr>
      <dsp:spPr>
        <a:xfrm rot="10820498">
          <a:off x="4361690" y="3338518"/>
          <a:ext cx="214150" cy="368547"/>
        </a:xfrm>
        <a:prstGeom prst="star4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425935" y="3412227"/>
        <a:ext cx="85660" cy="221129"/>
      </dsp:txXfrm>
    </dsp:sp>
    <dsp:sp modelId="{147A487C-60DD-4034-8B0A-076D071B9810}">
      <dsp:nvSpPr>
        <dsp:cNvPr id="0" name=""/>
        <dsp:cNvSpPr/>
      </dsp:nvSpPr>
      <dsp:spPr>
        <a:xfrm>
          <a:off x="285722" y="2143147"/>
          <a:ext cx="4090051" cy="1000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«Предоставлением общедоступного бесплатного дошкольного образования»</a:t>
          </a:r>
          <a:endParaRPr lang="ru-RU" sz="2000" kern="1200" dirty="0"/>
        </a:p>
      </dsp:txBody>
      <dsp:txXfrm>
        <a:off x="315019" y="2172444"/>
        <a:ext cx="4031457" cy="941663"/>
      </dsp:txXfrm>
    </dsp:sp>
    <dsp:sp modelId="{B1DEDC0B-82B0-430D-B732-A8DE05CCF06F}">
      <dsp:nvSpPr>
        <dsp:cNvPr id="0" name=""/>
        <dsp:cNvSpPr/>
      </dsp:nvSpPr>
      <dsp:spPr>
        <a:xfrm rot="21597402">
          <a:off x="3251659" y="1429460"/>
          <a:ext cx="214150" cy="36854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accent1">
                <a:lumMod val="75000"/>
              </a:schemeClr>
            </a:solidFill>
          </a:endParaRPr>
        </a:p>
      </dsp:txBody>
      <dsp:txXfrm>
        <a:off x="3315904" y="1503169"/>
        <a:ext cx="85660" cy="221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B820F-9206-449F-A5FA-0573091C7DFE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C3D260-F45C-4F46-B00E-BC7DCEC2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85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3D260-F45C-4F46-B00E-BC7DCEC286A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3D260-F45C-4F46-B00E-BC7DCEC286A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8F39-8B8D-447E-9174-862B7EE19E5F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D24F-3078-4D06-915A-AEB44AAEE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47C3-FC4A-4DC9-9F17-425518B25DE1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0F07-043E-4199-B405-2646AD549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8FED-6193-4848-ABD3-9E7D8753F470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B4DE-90D1-4099-B9F4-2E6B83243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ED38-F9D3-401D-930A-0661AE153CC3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E091-0233-491B-84E7-8B8499BA4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B023-1979-40A9-B645-B4387681C86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4B49-8601-4A19-8637-1CC539BD2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9A88-68D1-4EB2-BC0A-4D7B55527CD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72B7-1056-41F5-861A-82CBA4782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F2AA-41FD-4D43-81BD-BF6393FAAC8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6A32-B621-4450-B621-89B651722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2A37-3F18-4FA0-8BA2-25E8CA45D9C3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1549-8670-401C-950A-45C069690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6F58-3542-4996-9CC9-B53930E5D93E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55EE-7354-4218-A328-00312CE22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6C6A-E16A-41E8-AB20-47E96390C14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43EE-0C54-4C57-BC11-09C0AD4C2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5AE0-F285-4901-9FBF-78A3B0A9111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46DA-541C-427F-87A2-869561D5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4AB8C1-9358-4698-A0F9-905777B34E17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E41BCB-F2F4-42FF-ADBC-E98B3E903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:\Documents and Settings\Пользователь\Рабочий стол\бюджет\Панорама альб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594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2" descr="C:\Documents and Settings\Пользователь\Рабочий стол\бюджет\Resize of 59_10_1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357688"/>
            <a:ext cx="33591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928662" y="1285860"/>
            <a:ext cx="72060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Управление финансов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Администрации Навашинского района</a:t>
            </a:r>
            <a:endParaRPr lang="ru-RU" sz="2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714348" y="2285992"/>
            <a:ext cx="7929618" cy="179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72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714620"/>
            <a:ext cx="886691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Проблемные вопросы органов местного самоуправления,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возникающие при финансовом обеспечении дошкольного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образования и предложения по их решению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8" name="Рисунок 7" descr="DSC00617.JPG"/>
          <p:cNvPicPr/>
          <p:nvPr/>
        </p:nvPicPr>
        <p:blipFill>
          <a:blip r:embed="rId4" cstate="print"/>
          <a:srcRect t="17784" b="16910"/>
          <a:stretch>
            <a:fillRect/>
          </a:stretch>
        </p:blipFill>
        <p:spPr>
          <a:xfrm>
            <a:off x="714348" y="4357694"/>
            <a:ext cx="3429024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6" y="214290"/>
          <a:ext cx="885828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42"/>
                <a:gridCol w="1928826"/>
                <a:gridCol w="1785950"/>
                <a:gridCol w="1500166"/>
              </a:tblGrid>
              <a:tr h="11271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Полномочия в сфере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собственности учреждений/</a:t>
                      </a:r>
                    </a:p>
                    <a:p>
                      <a:pPr algn="ctr"/>
                      <a:r>
                        <a:rPr lang="ru-RU" dirty="0" smtClean="0"/>
                        <a:t>тип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Действующий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10.07.1992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3266-1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29.12.2012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273-ФЗ </a:t>
                      </a:r>
                      <a:endParaRPr lang="ru-RU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получения дошкольного образования (в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части расходов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образовательный процесс (за исключением расходов на содержание зданий и оплату коммунальных услуг))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Негосударственные (частные)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ОМСУ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содержания зданий и сооружений муниципальных образовательных организаций, обустройство прилегающих к ним территорий (дублирует организацию представления)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Субъект РФ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Федеральная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ОМСУ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ОМСУ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осуществления присмотра и ухода за детьми, содержания детей в муниципальных образовательных организациях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определено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ОМСУ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684" y="376972"/>
          <a:ext cx="8858316" cy="652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74"/>
                <a:gridCol w="1928826"/>
                <a:gridCol w="1785950"/>
                <a:gridCol w="1500166"/>
              </a:tblGrid>
              <a:tr h="11379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Полномочия в сфере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собственности учреждений/</a:t>
                      </a:r>
                    </a:p>
                    <a:p>
                      <a:pPr algn="ctr"/>
                      <a:r>
                        <a:rPr lang="ru-RU" dirty="0" smtClean="0"/>
                        <a:t>тип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Действующий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10.07.1992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3266-1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29.12.2012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273-ФЗ </a:t>
                      </a:r>
                      <a:endParaRPr lang="ru-RU" dirty="0"/>
                    </a:p>
                  </a:txBody>
                  <a:tcPr/>
                </a:tc>
              </a:tr>
              <a:tr h="1939401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Присмотр и уход за детьми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 зависимости от собственности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 частично платной основе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(20%/10%),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льготная</a:t>
                      </a:r>
                      <a:r>
                        <a:rPr lang="ru-RU" baseline="0" dirty="0" smtClean="0"/>
                        <a:t> б</a:t>
                      </a:r>
                      <a:r>
                        <a:rPr lang="ru-RU" dirty="0" smtClean="0"/>
                        <a:t>есплатная часть – не определена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Полностью на</a:t>
                      </a:r>
                      <a:r>
                        <a:rPr lang="ru-RU" baseline="0" dirty="0" smtClean="0"/>
                        <a:t> платной основе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(учредитель может снижать плату)</a:t>
                      </a:r>
                      <a:endParaRPr lang="ru-RU" dirty="0" smtClean="0"/>
                    </a:p>
                  </a:txBody>
                  <a:tcPr anchor="ctr"/>
                </a:tc>
              </a:tr>
              <a:tr h="120895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Присмотр и уход за детьми-инвалидами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Муниципальная, государственная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 </a:t>
                      </a:r>
                      <a:r>
                        <a:rPr lang="ru-RU" sz="1600" dirty="0" smtClean="0"/>
                        <a:t>(определяется законом субъекта РФ)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(определяется законом субъекта РФ)</a:t>
                      </a:r>
                    </a:p>
                  </a:txBody>
                  <a:tcPr/>
                </a:tc>
              </a:tr>
              <a:tr h="21180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Присмотр и уход за детьми-сиротами и детьми, оставшимися без попечения родителей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Муниципальная, государственная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источник не определен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источник не определен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6" y="1000108"/>
          <a:ext cx="8858284" cy="459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42"/>
                <a:gridCol w="1928826"/>
                <a:gridCol w="1785950"/>
                <a:gridCol w="1500166"/>
              </a:tblGrid>
              <a:tr h="1150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Полномочия в сфере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собственности учреждений/</a:t>
                      </a:r>
                    </a:p>
                    <a:p>
                      <a:pPr algn="ctr"/>
                      <a:r>
                        <a:rPr lang="ru-RU" dirty="0" smtClean="0"/>
                        <a:t>тип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Действующий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10.07.1992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3266-1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29.12.2012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273-ФЗ </a:t>
                      </a:r>
                      <a:endParaRPr lang="ru-RU" dirty="0"/>
                    </a:p>
                  </a:txBody>
                  <a:tcPr/>
                </a:tc>
              </a:tr>
              <a:tr h="94137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Присмотр и уход за детьми с туберкулезной интоксикацией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Муниципальная, государственная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источник не определен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источник не определен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221261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Компенсация за содержание ребенка (присмотр и уход за ребенком)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 зависимости от собственности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Субъект РФ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Субъект РФ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15286" cy="10001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Проблема не определенности источника финансового обеспечения полномочий по присмотру и уходу за детьми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000240"/>
            <a:ext cx="857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spcAft>
                <a:spcPts val="1200"/>
              </a:spcAft>
              <a:buAutoNum type="arabicPeriod"/>
            </a:pPr>
            <a:r>
              <a:rPr lang="ru-RU" sz="1600" dirty="0" smtClean="0"/>
              <a:t>К сожалению ни действующим законом «Об образовании», ни новым законом «Об образовании в РФ» не определены источники финансового обеспечения некоторых расходных обязательств, связанных  с предоставлением услуги по присмотру и уходу за детьми (фактически предоставленные Федеральными законами льготы по оплате за услуги).</a:t>
            </a:r>
          </a:p>
          <a:p>
            <a:pPr indent="-342900" algn="just">
              <a:spcAft>
                <a:spcPts val="1200"/>
              </a:spcAft>
              <a:buAutoNum type="arabicPeriod"/>
            </a:pPr>
            <a:r>
              <a:rPr lang="ru-RU" sz="1600" dirty="0" smtClean="0"/>
              <a:t>Согласно пункту 24 части 2 статьи 26.3 Федерального закона от 06.10.1999 №184-ФЗ "Об общих принципах организации законодательных (представительных) и исполнительных органов государственной власти субъектов Российской Федерации" социальная поддержка семей, имеющих детей (в том числе многодетных семей, одиноких родителей), малоимущих граждан относится к полномочиям субъектов РФ, и она частично реализована в статье 52.2 действующего закона и в части 5 статьи 65 нового закона об образовании.</a:t>
            </a:r>
          </a:p>
          <a:p>
            <a:pPr indent="-342900" algn="just">
              <a:spcAft>
                <a:spcPts val="1200"/>
              </a:spcAft>
              <a:buAutoNum type="arabicPeriod"/>
            </a:pPr>
            <a:r>
              <a:rPr lang="ru-RU" sz="1600" dirty="0" smtClean="0"/>
              <a:t>Согласно Общероссийским классификаторам видов экономической деятельности ОКВД и продукции по видам экономической деятельности ОКПД услуги по содержанию детей включены в разделы 85.3 «Услуги социальные» а не в разделы 80.10 «Услуги в области дошкольного и начального общего образования».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Проблема не определенности источника финансового обеспечения полномочий по присмотру и уходу за детьми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4. В соответствии с Федеральным законом №131–ФЗ предоставление мер социальной поддержки отдельным категориям граждан, а также предоставление </a:t>
            </a:r>
            <a:r>
              <a:rPr lang="ru-RU" b="1" dirty="0" smtClean="0"/>
              <a:t>социальных услуг  </a:t>
            </a:r>
            <a:r>
              <a:rPr lang="ru-RU" dirty="0" smtClean="0"/>
              <a:t>не относится к вопросам местного значения, а согласно части 3 статьи 136 Бюджетного кодекса РФ муниципальные образования, в бюджетах которых доля межбюджетных трансфертов из бюджетов субъектов Российской Федерации (за исключением субвенций) и (или) налоговых доходов по дополнительным нормативам отчислений в течение двух из трех последних отчетных финансовых лет превышала 30 процентов собственных доходов местного бюджета, начиная с очередного финансового года не имеют права устанавливать и исполнять расходные обязательства, не связанные с решением вопросов, отнесенных Конституцией Российской Федерации, федеральными законами, законами субъектов Российской Федерации к полномочиям соответствующих органов местного самоуправления.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857256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Очевидно, необходимо внесение изменений </a:t>
            </a:r>
          </a:p>
          <a:p>
            <a:pPr algn="ctr"/>
            <a:r>
              <a:rPr lang="ru-RU" sz="2000" dirty="0" smtClean="0"/>
              <a:t>в новый закон «Об образовании в РФ» !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Размер родительской платы после вступления в силу нового закона «Об образовании в РФ»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Еще в процессе обсуждения и принятия нового закона, да и в настоящее время, в средствах массовой информации и в сети интернет развернулась массовая дискуссия относительно размера родительской платы, а точнее ее значительного роста, при вступлении в силу данного закона.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Проведенный анализ по Навашинскому району, исходя из положений части 2 статьи 65, показывает, что с 1 сентября 2013 года размер родительской платы должен составить: 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 по городским детским садам от 3,5 до 4,5 тыс. рублей;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по сельским до 13,5 тыс. рублей.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ctr"/>
            <a:r>
              <a:rPr lang="ru-RU" dirty="0" smtClean="0"/>
              <a:t>Очевидно, что даже с учетом сохраненной в новом законе компенсации родителям из бюджета субъекта РФ, для основной массы населения это будет непосильная плата.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Проблемы некорректности разграничения полномочий и оказания поддержки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5"/>
            <a:ext cx="814393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ru-RU" dirty="0" smtClean="0"/>
              <a:t>в законе «Об образовании в РФ» не продублированы  полномочия по присмотру и уходу за детьми-сиротами и детьми, оставшимися без попечения родителей, а также за детьми с туберкулезной интоксикацией, закрепленные пунктом 24 части 2 статьи 26.3 Федерального закона от 06.10.1999 №184-ФЗ" за субъектами РФ.</a:t>
            </a:r>
          </a:p>
          <a:p>
            <a:pPr indent="457200"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ru-RU" dirty="0" smtClean="0"/>
              <a:t>поддержка оказывается всем гражданам, имеющим детей посещающих детские сады, в том числе имеющим высокие доходы и в данной поддержке не нуждающимся.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14818"/>
            <a:ext cx="857256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настоящее время, например, в Навашинском районе, не обращаются за компенсацией родительской платы около 19 % граждан, по причине того, что в ней не нуждаются (родительская плата составляет 1250 рублей) </a:t>
            </a:r>
          </a:p>
          <a:p>
            <a:pPr algn="just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572140"/>
            <a:ext cx="857256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итоге, во избежание социального взрыва, муниципалитеты будут вынуждены предоставлять льготы по родительской плате и фактически брать на себя </a:t>
            </a:r>
          </a:p>
          <a:p>
            <a:pPr algn="ctr"/>
            <a:r>
              <a:rPr lang="ru-RU" dirty="0" smtClean="0"/>
              <a:t>расходные обязательства субъекта РФ!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 можно предпринять в создавшихся условиях?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928802"/>
            <a:ext cx="8501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ru-RU" dirty="0" smtClean="0"/>
              <a:t>Установить с 1 сентября 2013 года родительскую плату за присмотр и уход за детьми в полном размере, согласно части 2 статьи 65 нового закона «Об образовании в РФ».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ru-RU" dirty="0" smtClean="0"/>
              <a:t>Принять представительным органом местного самоуправления решение, в соответствии с которым из местного бюджета будет выплачиваться адресная дифференцированная, в зависимости от </a:t>
            </a:r>
            <a:r>
              <a:rPr lang="ru-RU" dirty="0" err="1" smtClean="0"/>
              <a:t>подушевого</a:t>
            </a:r>
            <a:r>
              <a:rPr lang="ru-RU" dirty="0" smtClean="0"/>
              <a:t> дохода семьи компенсация родительской платы, на переходный период.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ru-RU" dirty="0" smtClean="0"/>
              <a:t>По мере утверждения субъектом РФ среднего размера родительской платы на соответствующей территории, размер компенсации из местного бюджета можно будет уменьшать.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00166" y="2714620"/>
            <a:ext cx="785818" cy="36933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80%8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1643050"/>
            <a:ext cx="571504" cy="36933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43914" cy="1643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Действующий механизм расчета родительской платы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(на примере семьи с одним ребенком)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71472" y="2071678"/>
            <a:ext cx="8358246" cy="4286280"/>
            <a:chOff x="571472" y="1571612"/>
            <a:chExt cx="8358246" cy="42862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57224" y="1571612"/>
              <a:ext cx="2071702" cy="135732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Местный бюджет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14744" y="1571612"/>
              <a:ext cx="1928826" cy="13573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РОДИТЕЛИ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44698" y="1592353"/>
              <a:ext cx="2000264" cy="13573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Бюджет субъекта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1472" y="5000636"/>
              <a:ext cx="8358246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ОБРАЗОВАТЕЛЬНОЕ  УЧРЕЖДЕНИЕ</a:t>
              </a:r>
              <a:endParaRPr lang="ru-RU" dirty="0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1071538" y="2928934"/>
              <a:ext cx="1714512" cy="2071702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3714744" y="2928934"/>
              <a:ext cx="1857388" cy="207170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29058" y="3429000"/>
              <a:ext cx="1428760" cy="36933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20%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85852" y="3416858"/>
              <a:ext cx="1428760" cy="36933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80%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 rot="5400000">
              <a:off x="5851764" y="1649168"/>
              <a:ext cx="690897" cy="1107289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929322" y="1988098"/>
              <a:ext cx="785818" cy="36933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4%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3570" y="364331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доля родителей      -16%</a:t>
            </a:r>
          </a:p>
          <a:p>
            <a:r>
              <a:rPr lang="ru-RU" dirty="0" smtClean="0"/>
              <a:t>доля субъекта РФ  -   4%</a:t>
            </a:r>
          </a:p>
          <a:p>
            <a:r>
              <a:rPr lang="ru-RU" dirty="0" smtClean="0"/>
              <a:t>доля  ОМСУ            - 80%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500034" y="2071678"/>
            <a:ext cx="8244928" cy="4357718"/>
            <a:chOff x="500034" y="1643050"/>
            <a:chExt cx="8244928" cy="4357718"/>
          </a:xfrm>
        </p:grpSpPr>
        <p:sp>
          <p:nvSpPr>
            <p:cNvPr id="12" name="Стрелка вниз 11"/>
            <p:cNvSpPr/>
            <p:nvPr/>
          </p:nvSpPr>
          <p:spPr>
            <a:xfrm>
              <a:off x="3929058" y="3000372"/>
              <a:ext cx="1571636" cy="207170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7686" y="3500438"/>
              <a:ext cx="785818" cy="36933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100%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00034" y="1643050"/>
              <a:ext cx="2071702" cy="135732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Местный бюджет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714744" y="1643050"/>
              <a:ext cx="1928826" cy="13573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РОДИТЕЛИ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44698" y="1663791"/>
              <a:ext cx="2000264" cy="13573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Бюджет субъекта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00100" y="5072074"/>
              <a:ext cx="7500990" cy="9286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ОБРАЗОВАТЕЛЬНОЕ  УЧРЕЖДЕНИЕ</a:t>
              </a:r>
              <a:endParaRPr lang="ru-RU" dirty="0"/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2741873" y="1830104"/>
              <a:ext cx="785818" cy="1126090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 rot="5400000">
              <a:off x="5911462" y="1803786"/>
              <a:ext cx="571504" cy="1107289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43174" y="2202412"/>
              <a:ext cx="714380" cy="36933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64</a:t>
              </a:r>
              <a:r>
                <a:rPr lang="ru-RU" dirty="0" smtClean="0">
                  <a:solidFill>
                    <a:srgbClr val="002060"/>
                  </a:solidFill>
                </a:rPr>
                <a:t>%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00760" y="2143116"/>
              <a:ext cx="785818" cy="36933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20%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Предлагаемый вариант расчета родительской платы с предоставлением компенсации из местного бюджета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(на примере семьи с одним ребенком)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357187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доля родителей      -16%</a:t>
            </a:r>
          </a:p>
          <a:p>
            <a:r>
              <a:rPr lang="ru-RU" dirty="0" smtClean="0"/>
              <a:t>доля субъекта РФ  -20%</a:t>
            </a:r>
          </a:p>
          <a:p>
            <a:r>
              <a:rPr lang="ru-RU" dirty="0" smtClean="0"/>
              <a:t>доля  ОМСУ            -64%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Вопросы, присланные для включения в план работы секции и поступившие в виде запросов в 2012 и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1 квартале 2013 года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1. Правовая основа установления муниципального задания муниципальным дошкольным образовательным учреждениям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2. Разграничение полномочий по финансовому обеспечению дошкольного образования  в общеобразовательных учреждениях</a:t>
            </a:r>
          </a:p>
          <a:p>
            <a:pPr eaLnBrk="1" hangingPunct="1">
              <a:buNone/>
            </a:pPr>
            <a:r>
              <a:rPr lang="ru-RU" sz="2400" dirty="0" smtClean="0"/>
              <a:t>3. О реализации Федерального закона от 29.12.2012 № 273-ФЗ «Об образовании в Российской Федерации»</a:t>
            </a:r>
          </a:p>
          <a:p>
            <a:pPr eaLnBrk="1" hangingPunct="1">
              <a:buNone/>
            </a:pPr>
            <a:r>
              <a:rPr lang="ru-RU" sz="2400" dirty="0" smtClean="0"/>
              <a:t>4. Как рассчитывается плата, взимаемая с родителей за присмотр и уход за детьми в дошкольных учреждениях?</a:t>
            </a:r>
          </a:p>
          <a:p>
            <a:pPr eaLnBrk="1" hangingPunct="1">
              <a:buNone/>
            </a:pPr>
            <a:r>
              <a:rPr lang="ru-RU" sz="2400" dirty="0" smtClean="0"/>
              <a:t>5. Правовая основа финансового обеспечения предоставления услуги по присмотру и уходу за детьми-сиротами и детьми, оставшимися без попечения родителей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Экономический эффект от  принятии решения о компенсации родительской платы из местного бюджета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83582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 smtClean="0"/>
              <a:t>При посещении детского сада  в семье одним ребенком: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объем компенсации из бюджета субъекта РФ увеличивается в 4 раза      с 4% от затрат на содержание ребенка (20% родительской платы от 20% затрат на содержание ребенка);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расходы местного бюджета сокращаются на 16% (с 80% до 64%).</a:t>
            </a:r>
          </a:p>
          <a:p>
            <a:pPr marL="342900" indent="-342900">
              <a:spcAft>
                <a:spcPts val="1200"/>
              </a:spcAft>
              <a:buAutoNum type="arabicPeriod" startAt="2"/>
            </a:pPr>
            <a:r>
              <a:rPr lang="ru-RU" dirty="0" smtClean="0"/>
              <a:t>При посещении детского сада  в семье вторым ребенком: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объем компенсации из бюджета субъекта РФ увеличивается в 5 раз        с 10% от затрат на содержание ребенка (50% родительской платы от 20% затрат на содержание ребенка);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расходы местного бюджета сокращаются на 40% (с 80% до 40%).</a:t>
            </a:r>
          </a:p>
          <a:p>
            <a:pPr marL="342900" indent="-342900">
              <a:spcAft>
                <a:spcPts val="1200"/>
              </a:spcAft>
            </a:pPr>
            <a:r>
              <a:rPr lang="ru-RU" dirty="0" smtClean="0"/>
              <a:t>3. При посещении детского сада  в семье тремя и более детей: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объем компенсации из бюджета субъекта РФ увеличивается в 10 раз        с 7% от затрат на содержание ребенка (70% родительской платы от 10% затрат на содержание ребенка);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расходы местного бюджета сокращаются на 63% (с 90% до 27%).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442913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Начальник Управления финансов Администрации Навашинского района А.А. Максимов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effectLst/>
              </a:rPr>
              <a:t>Изменения внесенные в законодательство РФ </a:t>
            </a:r>
            <a:br>
              <a:rPr lang="ru-RU" sz="2400" dirty="0" smtClean="0">
                <a:solidFill>
                  <a:schemeClr val="accent1"/>
                </a:solidFill>
                <a:effectLst/>
              </a:rPr>
            </a:br>
            <a:r>
              <a:rPr lang="ru-RU" sz="2400" dirty="0" smtClean="0">
                <a:solidFill>
                  <a:schemeClr val="accent1"/>
                </a:solidFill>
                <a:effectLst/>
              </a:rPr>
              <a:t>об образовании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/>
                </a:solidFill>
                <a:effectLst/>
              </a:rPr>
              <a:t>в 2012 году</a:t>
            </a:r>
            <a:endParaRPr lang="ru-RU" sz="24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708525"/>
          </a:xfrm>
        </p:spPr>
        <p:txBody>
          <a:bodyPr/>
          <a:lstStyle/>
          <a:p>
            <a:pPr marL="540000" indent="-360000" eaLnBrk="1" hangingPunct="1">
              <a:buAutoNum type="arabicPeriod"/>
            </a:pPr>
            <a:r>
              <a:rPr lang="ru-RU" sz="2400" dirty="0" smtClean="0"/>
              <a:t>1. В действующий Закон РФ от 10.07.1992 N 3266-1 «Об образовании»: </a:t>
            </a:r>
          </a:p>
          <a:p>
            <a:pPr marL="540000" indent="-360000" eaLnBrk="1" hangingPunct="1">
              <a:buAutoNum type="arabicPeriod"/>
            </a:pPr>
            <a:r>
              <a:rPr lang="ru-RU" sz="2400" dirty="0" smtClean="0"/>
              <a:t>- изменения в течении года вносились 5 раз; </a:t>
            </a:r>
          </a:p>
          <a:p>
            <a:pPr marL="540000" indent="-360000" eaLnBrk="1" hangingPunct="1">
              <a:buAutoNum type="arabicPeriod"/>
            </a:pPr>
            <a:r>
              <a:rPr lang="ru-RU" sz="2400" dirty="0" smtClean="0"/>
              <a:t>- наиболее значимое, изменяющие расходные обязательства  Федеральным законом от 28.02.2012  №10-ФЗ.</a:t>
            </a:r>
          </a:p>
          <a:p>
            <a:pPr marL="540000" indent="-360000" eaLnBrk="1" hangingPunct="1">
              <a:buAutoNum type="arabicPeriod"/>
            </a:pPr>
            <a:endParaRPr lang="ru-RU" sz="2400" dirty="0" smtClean="0"/>
          </a:p>
          <a:p>
            <a:pPr marL="540000" indent="-360000" eaLnBrk="1" hangingPunct="1">
              <a:buAutoNum type="arabicPeriod"/>
            </a:pPr>
            <a:r>
              <a:rPr lang="ru-RU" sz="2400" dirty="0" smtClean="0"/>
              <a:t>2. Принят новый Федеральный закон от 29.12.2012 № 273-ФЗ «Об образовании в Российской Федерации»:</a:t>
            </a:r>
          </a:p>
          <a:p>
            <a:pPr marL="540000" indent="-360000" eaLnBrk="1" hangingPunct="1">
              <a:buAutoNum type="arabicPeriod"/>
            </a:pPr>
            <a:r>
              <a:rPr lang="ru-RU" sz="2400" dirty="0" smtClean="0"/>
              <a:t>вступает в силу с 1 сентября 2013 года, за исключением отдельных статей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marL="540000" indent="-360000" eaLnBrk="1" hangingPunct="1"/>
            <a:r>
              <a:rPr lang="ru-RU" sz="2800" dirty="0" smtClean="0">
                <a:solidFill>
                  <a:schemeClr val="accent1"/>
                </a:solidFill>
                <a:effectLst/>
              </a:rPr>
              <a:t>Изменения, внесенные</a:t>
            </a:r>
            <a:br>
              <a:rPr lang="ru-RU" sz="2800" dirty="0" smtClean="0">
                <a:solidFill>
                  <a:schemeClr val="accent1"/>
                </a:solidFill>
                <a:effectLst/>
              </a:rPr>
            </a:br>
            <a:r>
              <a:rPr lang="ru-RU" sz="2800" dirty="0" smtClean="0">
                <a:solidFill>
                  <a:schemeClr val="accent1"/>
                </a:solidFill>
                <a:effectLst/>
              </a:rPr>
              <a:t>Федеральным законом от 28.02.2012  №10-ФЗ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0" y="1357298"/>
          <a:ext cx="9144003" cy="687565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500694"/>
                <a:gridCol w="1643074"/>
                <a:gridCol w="2000235"/>
              </a:tblGrid>
              <a:tr h="928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Изменения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/>
                        <a:t>Статья з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акона РФ от 10.07.1992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3266-1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Полномочия 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3248">
                <a:tc>
                  <a:txBody>
                    <a:bodyPr/>
                    <a:lstStyle/>
                    <a:p>
                      <a:pPr marL="108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гражданам в получении дошкольного, начального общего, основного общего и среднего (полного) общего образования в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негосударственных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дошкольных образовательных 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учреждениях, а также в имеющих государственную аккредитацию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негосударственных общеобразовательных 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учреждениях</a:t>
                      </a:r>
                    </a:p>
                  </a:txBody>
                  <a:tcPr marL="3531" marR="3531" marT="35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статья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 счет средств соответствующих бюджетов</a:t>
                      </a: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629">
                <a:tc>
                  <a:txBody>
                    <a:bodyPr/>
                    <a:lstStyle/>
                    <a:p>
                      <a:pPr marL="108000"/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дошкольного, начального общего, основного общего и среднего (полного) общего образования в имеющих государственную аккредитацию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негосударственных общеобразовательных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учреждениях</a:t>
                      </a:r>
                    </a:p>
                  </a:txBody>
                  <a:tcPr marL="3531" marR="3531" marT="35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пункт 6.5</a:t>
                      </a:r>
                    </a:p>
                    <a:p>
                      <a:pPr algn="ctr" fontAlgn="b"/>
                      <a:r>
                        <a:rPr lang="ru-RU" sz="2000" u="none" strike="noStrike" dirty="0" smtClean="0"/>
                        <a:t>части 1 </a:t>
                      </a:r>
                    </a:p>
                    <a:p>
                      <a:pPr algn="ctr" fontAlgn="b"/>
                      <a:r>
                        <a:rPr lang="ru-RU" sz="2000" u="none" strike="noStrike" dirty="0" smtClean="0"/>
                        <a:t>статьи 29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Субъект РФ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41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Введен запрет на включение в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расходов на содержание ребенка (присмотр и уход за ребенком) расходов на реализацию основной общеобразовательной программы дошкольного образования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часть 3 </a:t>
                      </a:r>
                    </a:p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статьи 52.1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Субъект РФ </a:t>
                      </a:r>
                    </a:p>
                    <a:p>
                      <a:pPr algn="ctr" fontAlgn="b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(пункт 24 части 2 статьи 26.3 закона от 06.10.1999 </a:t>
                      </a:r>
                    </a:p>
                    <a:p>
                      <a:pPr algn="ctr" fontAlgn="b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№184-ФЗ)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22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Уточнено (дополнено)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понятие «содержание детей» словами (присмотр и уход за детьми)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Статьи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52,52.1,52.2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-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3531" marR="3531" marT="353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возникшие (не решенные) с принятием Федерального закона от 28.02.2012  №10-ФЗ и изменением правового положения муниципальных учреждений 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Федеральным законом от 08.05.2010 N 83-ФЗ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714488"/>
            <a:ext cx="792961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dirty="0" smtClean="0"/>
              <a:t>1. Отсутствие источника соответствующего финансового возмещения детским садам при уменьшении размера родительской платы (вследствие исключения из нее затрат на образовательный процесс).</a:t>
            </a:r>
          </a:p>
          <a:p>
            <a:pPr algn="just">
              <a:spcAft>
                <a:spcPts val="1800"/>
              </a:spcAft>
            </a:pPr>
            <a:r>
              <a:rPr lang="ru-RU" dirty="0" smtClean="0"/>
              <a:t>2. Угроза отнесения органами финансового контроля в неправомерные расходы компенсации родительской платы, в части возмещения затрат на образовательный процесс.</a:t>
            </a:r>
          </a:p>
          <a:p>
            <a:pPr algn="just">
              <a:spcAft>
                <a:spcPts val="1800"/>
              </a:spcAft>
            </a:pPr>
            <a:r>
              <a:rPr lang="ru-RU" dirty="0" smtClean="0"/>
              <a:t>3. Невозможность установления муниципального задания детским садам, в связи с частичной платностью их услуг.</a:t>
            </a:r>
          </a:p>
          <a:p>
            <a:pPr algn="just">
              <a:spcAft>
                <a:spcPts val="1800"/>
              </a:spcAft>
            </a:pPr>
            <a:r>
              <a:rPr lang="ru-RU" dirty="0" smtClean="0"/>
              <a:t>4. Остались не разграничены полномочия по финансовому обеспечению </a:t>
            </a:r>
            <a:r>
              <a:rPr lang="ru-RU" b="1" dirty="0" smtClean="0"/>
              <a:t>содержания ребенка (присмотр и уход за ребенком)</a:t>
            </a:r>
            <a:r>
              <a:rPr lang="ru-RU" dirty="0" smtClean="0"/>
              <a:t> в муниципальных дошкольных образовательных учреждениях, в части снижения родительской платы (или ее полной отмены некоторым категориям) (статья 52.1 действующего закона «Об образовании»).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Проблема оформления муниципального задания  дошкольным образовательным учреждениям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842968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dirty="0" smtClean="0"/>
              <a:t>В случае предоставления одной комплексной услуги, включающей предоставления дошкольного образования и содержание детей (присмотр и уход за детьми), в соответствии со статьей 52.1 закона от 10.07.1992 №3266-1, услуга является частично платной.</a:t>
            </a:r>
          </a:p>
          <a:p>
            <a:pPr algn="just">
              <a:spcAft>
                <a:spcPts val="1800"/>
              </a:spcAft>
            </a:pPr>
            <a:r>
              <a:rPr lang="ru-RU" dirty="0" smtClean="0"/>
              <a:t>Существует норма</a:t>
            </a:r>
            <a:r>
              <a:rPr lang="ru-RU" b="1" dirty="0" smtClean="0"/>
              <a:t> </a:t>
            </a:r>
            <a:r>
              <a:rPr lang="ru-RU" dirty="0" smtClean="0"/>
              <a:t>Федерального закона от 12.01.1996  N7-ФЗ «О некоммерческих организациях» (пункт 4 статьи 9.2), согласно  которой установлено, что бюджетное учреждение вправе  в случаях, определенных федеральными законами, </a:t>
            </a:r>
            <a:r>
              <a:rPr lang="ru-RU" b="1" dirty="0" smtClean="0"/>
              <a:t>в пределах установленного государственного (муниципального) задания</a:t>
            </a:r>
            <a:r>
              <a:rPr lang="ru-RU" dirty="0" smtClean="0"/>
              <a:t> выполнять работы, оказывать услуги, относящиеся к его основным видам деятельности, для граждан и юридических лиц </a:t>
            </a:r>
            <a:r>
              <a:rPr lang="ru-RU" b="1" dirty="0" smtClean="0"/>
              <a:t>за плату</a:t>
            </a:r>
            <a:r>
              <a:rPr lang="ru-RU" dirty="0" smtClean="0"/>
              <a:t>. </a:t>
            </a:r>
          </a:p>
          <a:p>
            <a:pPr algn="just">
              <a:spcAft>
                <a:spcPts val="1800"/>
              </a:spcAft>
            </a:pPr>
            <a:r>
              <a:rPr lang="ru-RU" dirty="0" smtClean="0"/>
              <a:t>Однако в Законе РФ от 10.07.1992 N 3266-1  "Об образовании" не определено, что родительская плата за содержание ребенка взимается </a:t>
            </a:r>
            <a:r>
              <a:rPr lang="ru-RU" b="1" dirty="0" smtClean="0"/>
              <a:t>в пределах</a:t>
            </a:r>
            <a:r>
              <a:rPr lang="ru-RU" dirty="0" smtClean="0"/>
              <a:t> </a:t>
            </a:r>
            <a:r>
              <a:rPr lang="ru-RU" b="1" dirty="0" smtClean="0"/>
              <a:t>установленного государственного (муниципального) задания.</a:t>
            </a:r>
            <a:r>
              <a:rPr lang="ru-RU" dirty="0" smtClean="0"/>
              <a:t> </a:t>
            </a:r>
          </a:p>
          <a:p>
            <a:pPr algn="just">
              <a:spcAft>
                <a:spcPts val="1800"/>
              </a:spcAft>
            </a:pPr>
            <a:endParaRPr lang="ru-RU" dirty="0" smtClean="0"/>
          </a:p>
          <a:p>
            <a:pPr algn="just">
              <a:spcAft>
                <a:spcPts val="1800"/>
              </a:spcAft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Пути решения вышеперечисленных проблем на примере Навашинского района: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/>
              <a:t> Детализация услуг в базовом и  ведомственном перечнях услуг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214554"/>
          <a:ext cx="89297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Пути решения перечисленных проблем на примере Навашинского района: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25689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2. </a:t>
            </a:r>
            <a:r>
              <a:rPr lang="ru-RU" sz="2000" dirty="0" smtClean="0"/>
              <a:t>Утверждение норматива затрат на услугу «Предоставление общедоступного бесплатного дошкольного образования»</a:t>
            </a:r>
          </a:p>
          <a:p>
            <a:pPr lvl="0"/>
            <a:endParaRPr lang="ru-RU" dirty="0" smtClean="0"/>
          </a:p>
          <a:p>
            <a:pPr lvl="0" algn="just">
              <a:spcAft>
                <a:spcPts val="1200"/>
              </a:spcAft>
            </a:pPr>
            <a:r>
              <a:rPr lang="ru-RU" dirty="0" smtClean="0"/>
              <a:t>В целях минимизации потерь от снижения родительской платы в состав затрат включены: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 65% оплаты труда педагогических работников (п. 2.8 Приложения к приказу Минобрнауки РФ от 23.11.2009 N 655);</a:t>
            </a:r>
          </a:p>
          <a:p>
            <a:pPr lvl="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 расходы на учебно-наглядные пособия, технические средства обучения, игры, игрушки.</a:t>
            </a:r>
          </a:p>
          <a:p>
            <a:pPr lvl="0" algn="just">
              <a:spcAft>
                <a:spcPts val="1200"/>
              </a:spcAft>
            </a:pPr>
            <a:r>
              <a:rPr lang="ru-RU" dirty="0" smtClean="0"/>
              <a:t>3. Формирование и утверждение муниципального задания. </a:t>
            </a:r>
          </a:p>
          <a:p>
            <a:pPr lvl="0" algn="just">
              <a:spcAft>
                <a:spcPts val="1200"/>
              </a:spcAft>
            </a:pPr>
            <a:r>
              <a:rPr lang="ru-RU" dirty="0" smtClean="0"/>
              <a:t>4. Предоставление субсидии на выполнение муниципального задания в соответствии с абзацем первым части 1 статьи 78.1 Бюджетного кодекса РФ.</a:t>
            </a:r>
          </a:p>
          <a:p>
            <a:pPr lvl="0"/>
            <a:r>
              <a:rPr lang="ru-RU" dirty="0" smtClean="0"/>
              <a:t>5. Предоставление  субсидии на иные цели на «Содержание детей (присмотр и уход за детьми)» в соответствии с абзацем вторым части 1 статьи 78.1 Бюджетного кодекса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Новый закон от 29.12.2012 № 273-ФЗ «Об образовании в Российской Федерации»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Вступает в силу 1 сентября 2013 года, за исключением отдельных статей</a:t>
            </a:r>
            <a:br>
              <a:rPr lang="ru-RU" sz="1800" dirty="0" smtClean="0">
                <a:solidFill>
                  <a:srgbClr val="FF0000"/>
                </a:solidFill>
                <a:effectLst/>
              </a:rPr>
            </a:br>
            <a:endParaRPr lang="ru-RU" sz="1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Сравнительный анализ изменений разграничения полномочий между органами местного самоуправления (далее- ОМСУ) и субъектом РФ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6" y="2143116"/>
          <a:ext cx="885828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42"/>
                <a:gridCol w="1928826"/>
                <a:gridCol w="1785950"/>
                <a:gridCol w="1500166"/>
              </a:tblGrid>
              <a:tr h="923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Полномочия в сфере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собственности учреждений/</a:t>
                      </a:r>
                    </a:p>
                    <a:p>
                      <a:pPr algn="ctr"/>
                      <a:r>
                        <a:rPr lang="ru-RU" dirty="0" smtClean="0"/>
                        <a:t>тип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Действующий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10.07.1992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3266-1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Новый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29.12.2012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273-ФЗ </a:t>
                      </a:r>
                      <a:endParaRPr lang="ru-RU" dirty="0"/>
                    </a:p>
                  </a:txBody>
                  <a:tcPr/>
                </a:tc>
              </a:tr>
              <a:tr h="134955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предоставления дошкольного образования, (за исключением полномочий по финансовому обеспечению реализации основных общеобразовательных программ)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Субъект РФ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Федеральная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ОМСУ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ОМСУ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Не определено</a:t>
                      </a:r>
                      <a:endParaRPr lang="ru-RU" dirty="0"/>
                    </a:p>
                  </a:txBody>
                  <a:tcPr/>
                </a:tc>
              </a:tr>
              <a:tr h="113646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государственных гарантий реализации прав на дошкольное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Муниципальная:</a:t>
                      </a:r>
                      <a:endParaRPr lang="ru-RU" dirty="0" smtClean="0"/>
                    </a:p>
                    <a:p>
                      <a:r>
                        <a:rPr lang="ru-RU" smtClean="0"/>
                        <a:t>-дошкольные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-общеобразова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тельные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mtClean="0"/>
                        <a:t>ОМСУ </a:t>
                      </a:r>
                      <a:endParaRPr lang="ru-RU" dirty="0" smtClean="0"/>
                    </a:p>
                    <a:p>
                      <a:pPr algn="ctr"/>
                      <a:endParaRPr lang="ru-RU" smtClean="0"/>
                    </a:p>
                    <a:p>
                      <a:pPr algn="ctr"/>
                      <a:endParaRPr lang="ru-RU" smtClean="0"/>
                    </a:p>
                    <a:p>
                      <a:pPr algn="ctr"/>
                      <a:r>
                        <a:rPr lang="ru-RU" smtClean="0"/>
                        <a:t>Субъект </a:t>
                      </a:r>
                      <a:r>
                        <a:rPr lang="ru-RU" dirty="0" smtClean="0"/>
                        <a:t>РФ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Субъект РФ </a:t>
                      </a:r>
                      <a:r>
                        <a:rPr lang="ru-RU" sz="1600" dirty="0" smtClean="0"/>
                        <a:t>(с 1 января 2014 года)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3101</TotalTime>
  <Words>2149</Words>
  <Application>Microsoft Office PowerPoint</Application>
  <PresentationFormat>Экран (4:3)</PresentationFormat>
  <Paragraphs>257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Вопросы, присланные для включения в план работы секции и поступившие в виде запросов в 2012 и  1 квартале 2013 года </vt:lpstr>
      <vt:lpstr>Изменения внесенные в законодательство РФ  об образовании в 2012 году</vt:lpstr>
      <vt:lpstr>Изменения, внесенные Федеральным законом от 28.02.2012  №10-ФЗ</vt:lpstr>
      <vt:lpstr>Проблемы, возникшие (не решенные) с принятием Федерального закона от 28.02.2012  №10-ФЗ и изменением правового положения муниципальных учреждений Федеральным законом от 08.05.2010 N 83-ФЗ </vt:lpstr>
      <vt:lpstr>Проблема оформления муниципального задания  дошкольным образовательным учреждениям</vt:lpstr>
      <vt:lpstr>Пути решения вышеперечисленных проблем на примере Навашинского района:</vt:lpstr>
      <vt:lpstr>Пути решения перечисленных проблем на примере Навашинского района:</vt:lpstr>
      <vt:lpstr>Новый закон от 29.12.2012 № 273-ФЗ «Об образовании в Российской Федерации»  Вступает в силу 1 сентября 2013 года, за исключением отдельных статей </vt:lpstr>
      <vt:lpstr>Презентация PowerPoint</vt:lpstr>
      <vt:lpstr>Презентация PowerPoint</vt:lpstr>
      <vt:lpstr>Презентация PowerPoint</vt:lpstr>
      <vt:lpstr>Проблема не определенности источника финансового обеспечения полномочий по присмотру и уходу за детьми</vt:lpstr>
      <vt:lpstr>Проблема не определенности источника финансового обеспечения полномочий по присмотру и уходу за детьми</vt:lpstr>
      <vt:lpstr>Размер родительской платы после вступления в силу нового закона «Об образовании в РФ»</vt:lpstr>
      <vt:lpstr>Проблемы некорректности разграничения полномочий и оказания поддержки</vt:lpstr>
      <vt:lpstr>Что можно предпринять в создавшихся условиях?</vt:lpstr>
      <vt:lpstr>Действующий механизм расчета родительской платы  (на примере семьи с одним ребенком)</vt:lpstr>
      <vt:lpstr>Предлагаемый вариант расчета родительской платы с предоставлением компенсации из местного бюджета (на примере семьи с одним ребенком)</vt:lpstr>
      <vt:lpstr>Экономический эффект от  принятии решения о компенсации родительской платы из местного бюджета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Ирина Налетова</cp:lastModifiedBy>
  <cp:revision>336</cp:revision>
  <dcterms:created xsi:type="dcterms:W3CDTF">2012-11-15T10:28:53Z</dcterms:created>
  <dcterms:modified xsi:type="dcterms:W3CDTF">2013-02-28T11:20:54Z</dcterms:modified>
</cp:coreProperties>
</file>